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33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11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End-to-End Data Analytics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0917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Prepared by: Hriday Halder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280190" y="5354598"/>
            <a:ext cx="197060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23898" y="5430203"/>
            <a:ext cx="16831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(PANDAS)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8364141" y="5354598"/>
            <a:ext cx="1487567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507849" y="5430203"/>
            <a:ext cx="12001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9965055" y="5354598"/>
            <a:ext cx="644962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08763" y="5430203"/>
            <a:ext cx="3575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10723364" y="5354598"/>
            <a:ext cx="264235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867073" y="5430203"/>
            <a:ext cx="23549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1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26337"/>
            <a:ext cx="11613118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Uncovering Customer Insights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34447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analyzes customer shopping behavior from raw data to actionable insights.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402931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437245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7" name="Shape 5"/>
          <p:cNvSpPr/>
          <p:nvPr/>
        </p:nvSpPr>
        <p:spPr>
          <a:xfrm>
            <a:off x="2551688" y="406277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2755761" y="423291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51084" y="4969907"/>
            <a:ext cx="3500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do customers shop?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51084" y="546032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purchasing patterns.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4402931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5216962" y="437245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Shape 11"/>
          <p:cNvSpPr/>
          <p:nvPr/>
        </p:nvSpPr>
        <p:spPr>
          <a:xfrm>
            <a:off x="6974860" y="406277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7178933" y="423291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474256" y="496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Who spends more?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474256" y="546032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high-value segments.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4402931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FFFFF"/>
          </a:solidFill>
          <a:ln/>
        </p:spPr>
      </p:sp>
      <p:sp>
        <p:nvSpPr>
          <p:cNvPr id="18" name="Shape 16"/>
          <p:cNvSpPr/>
          <p:nvPr/>
        </p:nvSpPr>
        <p:spPr>
          <a:xfrm>
            <a:off x="9640133" y="437245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98032" y="406277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11602105" y="423291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9897427" y="496990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 discounts increase revenue?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97427" y="581465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promotional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467" y="790813"/>
            <a:ext cx="4911209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Goals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467" y="1744980"/>
            <a:ext cx="1325546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questions driving our analysis: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467" y="2229564"/>
            <a:ext cx="441960" cy="44196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99567" y="2297073"/>
            <a:ext cx="518886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 Customer Purchasing Behavior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99567" y="2705933"/>
            <a:ext cx="1264336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habits and preferences.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7467" y="3339465"/>
            <a:ext cx="441960" cy="44196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99567" y="3406973"/>
            <a:ext cx="482905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High-Value Customer Segments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299567" y="3815834"/>
            <a:ext cx="1264336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profitable customer groups.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7467" y="4449366"/>
            <a:ext cx="441960" cy="44196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99567" y="4516874"/>
            <a:ext cx="545913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Measure Impact of Discounts &amp; Subscriptions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299567" y="4925735"/>
            <a:ext cx="1264336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Quantify promotional effectiveness.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7467" y="5559266"/>
            <a:ext cx="441960" cy="44196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299567" y="5626775"/>
            <a:ext cx="5320546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Product Performance &amp; Satisfaction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299567" y="6035635"/>
            <a:ext cx="1264336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product success and customer feedback.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7467" y="6669167"/>
            <a:ext cx="441960" cy="44196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299567" y="6736675"/>
            <a:ext cx="328612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 Interactive Insights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299567" y="7145536"/>
            <a:ext cx="1264336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for easy decision-making.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613" y="779026"/>
            <a:ext cx="5241607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Understanding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907613" y="1663541"/>
            <a:ext cx="12815173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view of customer interactions.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907613" y="2275642"/>
            <a:ext cx="6181011" cy="1136928"/>
          </a:xfrm>
          <a:prstGeom prst="roundRect">
            <a:avLst>
              <a:gd name="adj" fmla="val 96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84753" y="2275642"/>
            <a:ext cx="91440" cy="1136928"/>
          </a:xfrm>
          <a:prstGeom prst="roundRect">
            <a:avLst>
              <a:gd name="adj" fmla="val 85308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84672" y="2484120"/>
            <a:ext cx="316730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👤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Customer Demographics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184672" y="2933938"/>
            <a:ext cx="569547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Gender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907613" y="3564612"/>
            <a:ext cx="6181011" cy="1136928"/>
          </a:xfrm>
          <a:prstGeom prst="roundRect">
            <a:avLst>
              <a:gd name="adj" fmla="val 96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84753" y="3564612"/>
            <a:ext cx="91440" cy="1136928"/>
          </a:xfrm>
          <a:prstGeom prst="roundRect">
            <a:avLst>
              <a:gd name="adj" fmla="val 85308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184672" y="3773091"/>
            <a:ext cx="2472333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🛍️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Purchase Behavior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184672" y="4222909"/>
            <a:ext cx="569547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Amount, Frequency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07613" y="4853583"/>
            <a:ext cx="6181011" cy="1136928"/>
          </a:xfrm>
          <a:prstGeom prst="roundRect">
            <a:avLst>
              <a:gd name="adj" fmla="val 96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84753" y="4853583"/>
            <a:ext cx="91440" cy="1136928"/>
          </a:xfrm>
          <a:prstGeom prst="roundRect">
            <a:avLst>
              <a:gd name="adj" fmla="val 85308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184672" y="5062061"/>
            <a:ext cx="232148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📦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Product Details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184672" y="5511879"/>
            <a:ext cx="569547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Category, Item Purchased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907613" y="6142553"/>
            <a:ext cx="6181011" cy="1136928"/>
          </a:xfrm>
          <a:prstGeom prst="roundRect">
            <a:avLst>
              <a:gd name="adj" fmla="val 96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84753" y="6142553"/>
            <a:ext cx="91440" cy="1136928"/>
          </a:xfrm>
          <a:prstGeom prst="roundRect">
            <a:avLst>
              <a:gd name="adj" fmla="val 85308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184672" y="6351032"/>
            <a:ext cx="2793206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💸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Discount &amp; Promotion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1184672" y="6800850"/>
            <a:ext cx="569547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Usage data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549396" y="2275642"/>
            <a:ext cx="6181011" cy="1136928"/>
          </a:xfrm>
          <a:prstGeom prst="roundRect">
            <a:avLst>
              <a:gd name="adj" fmla="val 96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26536" y="2275642"/>
            <a:ext cx="91440" cy="1136928"/>
          </a:xfrm>
          <a:prstGeom prst="roundRect">
            <a:avLst>
              <a:gd name="adj" fmla="val 85308"/>
            </a:avLst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7826454" y="2484120"/>
            <a:ext cx="232148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🚚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Shipping Type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826454" y="2933938"/>
            <a:ext cx="569547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Standard, Express, etc.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7549396" y="3564612"/>
            <a:ext cx="6181011" cy="1136928"/>
          </a:xfrm>
          <a:prstGeom prst="roundRect">
            <a:avLst>
              <a:gd name="adj" fmla="val 96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526536" y="3564612"/>
            <a:ext cx="91440" cy="1136928"/>
          </a:xfrm>
          <a:prstGeom prst="roundRect">
            <a:avLst>
              <a:gd name="adj" fmla="val 85308"/>
            </a:avLst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7826454" y="3773091"/>
            <a:ext cx="3242429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⭐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Customer Review Ratings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826454" y="4222909"/>
            <a:ext cx="569547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Feedback on products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7549396" y="4853583"/>
            <a:ext cx="6181011" cy="1136928"/>
          </a:xfrm>
          <a:prstGeom prst="roundRect">
            <a:avLst>
              <a:gd name="adj" fmla="val 96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526536" y="4853583"/>
            <a:ext cx="91440" cy="1136928"/>
          </a:xfrm>
          <a:prstGeom prst="roundRect">
            <a:avLst>
              <a:gd name="adj" fmla="val 85308"/>
            </a:avLst>
          </a:prstGeom>
          <a:solidFill>
            <a:srgbClr val="4950BC"/>
          </a:solidFill>
          <a:ln/>
        </p:spPr>
      </p:sp>
      <p:sp>
        <p:nvSpPr>
          <p:cNvPr id="30" name="Text 28"/>
          <p:cNvSpPr/>
          <p:nvPr/>
        </p:nvSpPr>
        <p:spPr>
          <a:xfrm>
            <a:off x="7826454" y="5062061"/>
            <a:ext cx="334256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🔁</a:t>
            </a:r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Previous Purchase History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7826454" y="5511879"/>
            <a:ext cx="569547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Loyalty indicators</a:t>
            </a:r>
            <a:endParaRPr lang="en-US" sz="1450" dirty="0"/>
          </a:p>
        </p:txBody>
      </p:sp>
      <p:sp>
        <p:nvSpPr>
          <p:cNvPr id="32" name="Shape 30"/>
          <p:cNvSpPr/>
          <p:nvPr/>
        </p:nvSpPr>
        <p:spPr>
          <a:xfrm>
            <a:off x="7549396" y="6142553"/>
            <a:ext cx="6181011" cy="1129308"/>
          </a:xfrm>
          <a:prstGeom prst="roundRect">
            <a:avLst>
              <a:gd name="adj" fmla="val 97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526536" y="6142553"/>
            <a:ext cx="91440" cy="1129308"/>
          </a:xfrm>
          <a:prstGeom prst="roundRect">
            <a:avLst>
              <a:gd name="adj" fmla="val 85308"/>
            </a:avLst>
          </a:prstGeom>
          <a:solidFill>
            <a:srgbClr val="4950BC"/>
          </a:solidFill>
          <a:ln/>
        </p:spPr>
      </p:sp>
      <p:sp>
        <p:nvSpPr>
          <p:cNvPr id="34" name="Text 32"/>
          <p:cNvSpPr/>
          <p:nvPr/>
        </p:nvSpPr>
        <p:spPr>
          <a:xfrm>
            <a:off x="7826454" y="6351032"/>
            <a:ext cx="232148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Combined Data</a:t>
            </a: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7826454" y="6793230"/>
            <a:ext cx="569547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behavioral and financial insights.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09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0764" y="3235166"/>
            <a:ext cx="10225564" cy="540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 &amp; Feature Engineering (Python)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1350764" y="3972997"/>
            <a:ext cx="11928872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raw data into meaningful insights.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1350764" y="4624149"/>
            <a:ext cx="5898594" cy="172879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23643" y="4928711"/>
            <a:ext cx="2160984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Exploration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523643" y="5277803"/>
            <a:ext cx="555283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Structure, missing values, summary statistics.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381042" y="4364831"/>
            <a:ext cx="5898594" cy="172879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53920" y="4669393"/>
            <a:ext cx="2595324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Missing Values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53920" y="5018484"/>
            <a:ext cx="555283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 imputation for review ratings within categories.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350764" y="6085284"/>
            <a:ext cx="5898594" cy="172879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523643" y="6389846"/>
            <a:ext cx="22120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Standardization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523643" y="6738938"/>
            <a:ext cx="5552837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Lowercase column names, underscore spaces, clear labeling.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381042" y="5825966"/>
            <a:ext cx="5898594" cy="172879"/>
          </a:xfrm>
          <a:prstGeom prst="roundRect">
            <a:avLst>
              <a:gd name="adj" fmla="val 42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53920" y="6130528"/>
            <a:ext cx="2160984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53920" y="6479619"/>
            <a:ext cx="5552837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group segmentation, numeric purchase frequency, discount optimization.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21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Integration (PostgreSQL)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998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Storing and managing data for efficient analysis.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49710" y="3387447"/>
            <a:ext cx="60960" cy="163913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567964" y="3417927"/>
            <a:ext cx="3348633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customer_behavior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67964" y="4270296"/>
            <a:ext cx="33486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environment for our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69604" y="3387447"/>
            <a:ext cx="60960" cy="163913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10487858" y="341792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Table: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87858" y="3915966"/>
            <a:ext cx="33487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and prepared data loaded here.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49710" y="5419249"/>
            <a:ext cx="60960" cy="1798677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6567964" y="5449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67964" y="5940147"/>
            <a:ext cx="7268647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querying for rapid insights.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SQL capabilities (CTEs, window functions).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dashboard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585" y="876181"/>
            <a:ext cx="8271986" cy="60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Questions &amp; SQL Insights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2585" y="1820942"/>
            <a:ext cx="1326522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Answering critical business questions with data-driven queries.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585" y="2299692"/>
            <a:ext cx="1389936" cy="8590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585" y="3368278"/>
            <a:ext cx="315908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Q1: Male vs. Female Revenue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2585" y="4078486"/>
            <a:ext cx="3159085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gender-based marketing strategies.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21" y="2299692"/>
            <a:ext cx="1389936" cy="8590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51221" y="3368278"/>
            <a:ext cx="3159204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Q2: Discount User Spending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4051221" y="4078486"/>
            <a:ext cx="3159204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high-value customers even with discounts.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5" y="2299692"/>
            <a:ext cx="1389936" cy="8590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9975" y="3368278"/>
            <a:ext cx="290881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Q3: Product Satisfaction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7419975" y="3773686"/>
            <a:ext cx="315908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average review ratings.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610" y="2299692"/>
            <a:ext cx="1389936" cy="8590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610" y="3368278"/>
            <a:ext cx="3159204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Q4: Shipping Type &amp; Spending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0788610" y="4078486"/>
            <a:ext cx="3159204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average purchase for Standard vs. Express.</a:t>
            </a:r>
            <a:endParaRPr lang="en-US" sz="15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85" y="4994196"/>
            <a:ext cx="1389936" cy="85903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82585" y="6062782"/>
            <a:ext cx="298263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Q5: Subscriber Spending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682585" y="6468189"/>
            <a:ext cx="3159085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financial value of subscription programs.</a:t>
            </a:r>
            <a:endParaRPr lang="en-US" sz="15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221" y="4994196"/>
            <a:ext cx="1389936" cy="85903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051221" y="6062782"/>
            <a:ext cx="3159204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Q6: Product Discount Dependency</a:t>
            </a:r>
            <a:endParaRPr lang="en-US" sz="1900" dirty="0"/>
          </a:p>
        </p:txBody>
      </p:sp>
      <p:sp>
        <p:nvSpPr>
          <p:cNvPr id="21" name="Text 13"/>
          <p:cNvSpPr/>
          <p:nvPr/>
        </p:nvSpPr>
        <p:spPr>
          <a:xfrm>
            <a:off x="4051221" y="6772989"/>
            <a:ext cx="3159204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discount strategies for specific products.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4476"/>
            <a:ext cx="6435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SQL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68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Deeper analysis into customer behavior and product performance.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04937"/>
            <a:ext cx="1341120" cy="8287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417219"/>
            <a:ext cx="304800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Q7: Customer Segmentation by Loyalty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616297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New, Returning, Loyal. Understand lifecycle and retention.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304937"/>
            <a:ext cx="1341120" cy="8287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441721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Q8: Top 3 Best-Selling Products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26196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category leaders using window functions.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304937"/>
            <a:ext cx="1341120" cy="8287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441721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Q9: Repeat Buyers &amp; Subscriptions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26196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customer loyalty with subscription behavior.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304937"/>
            <a:ext cx="1341120" cy="82879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441721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Q10: Age Group Revenue Contribution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26196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share and percentage contribution by age group.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702" y="1066681"/>
            <a:ext cx="7639645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&amp; Business Impact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89702" y="1961793"/>
            <a:ext cx="773739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data into strategic actions.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89702" y="2643188"/>
            <a:ext cx="263544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✨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Key Observations: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9702" y="3135154"/>
            <a:ext cx="3623548" cy="303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Certain age groups drive significant revenue.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generally spend more.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 customers generate strong revenue.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Discounts drive volume, not always value.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correlates with higher spending.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311170" y="2643188"/>
            <a:ext cx="251198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📈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Business Impact: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311170" y="3135154"/>
            <a:ext cx="3623548" cy="2425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targeted marketing campaigns.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discount strategies.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customer retention programs.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high-performing products.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data-driven pricing &amp; shipping decisions.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89702" y="6181304"/>
            <a:ext cx="7737396" cy="48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demonstrates a complete data analytics workflow, showcasing strong analytical, technical, and business-thinking skills.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2026-01-31T14:26:46Z</dcterms:created>
  <dcterms:modified xsi:type="dcterms:W3CDTF">2026-01-31T14:26:46Z</dcterms:modified>
</cp:coreProperties>
</file>